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88C426"/>
    <a:srgbClr val="809E3E"/>
    <a:srgbClr val="BCD4DE"/>
    <a:srgbClr val="1D5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96" d="100"/>
          <a:sy n="96" d="100"/>
        </p:scale>
        <p:origin x="178" y="-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g>
</file>

<file path=ppt/media/image5.jpe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629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492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928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5843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13024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674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7608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0199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2685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2897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400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9770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988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620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6EFCCDC-69EB-416A-B307-5FFB0676AAFB}" type="datetimeFigureOut">
              <a:rPr lang="es-ES" smtClean="0"/>
              <a:t>07/08/2023</a:t>
            </a:fld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BC59388-4A9E-4A9A-93FA-8B7FA73173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4836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AF950-FB25-C463-30EF-BB223D364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0" y="902299"/>
            <a:ext cx="10572000" cy="2971051"/>
          </a:xfrm>
        </p:spPr>
        <p:txBody>
          <a:bodyPr anchor="t"/>
          <a:lstStyle/>
          <a:p>
            <a:r>
              <a:rPr lang="en-US" sz="7200">
                <a:latin typeface="Barlow" panose="00000500000000000000" pitchFamily="2" charset="0"/>
              </a:rPr>
              <a:t>MANUAL CREATIVO</a:t>
            </a:r>
            <a:br>
              <a:rPr lang="en-US">
                <a:latin typeface="Barlow" panose="00000500000000000000" pitchFamily="2" charset="0"/>
              </a:rPr>
            </a:br>
            <a:br>
              <a:rPr lang="en-US" sz="2400">
                <a:latin typeface="Barlow" panose="00000500000000000000" pitchFamily="2" charset="0"/>
              </a:rPr>
            </a:br>
            <a:r>
              <a:rPr lang="es-VE" sz="2400" b="0">
                <a:effectLst/>
                <a:latin typeface="Barlow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Facultad de Ingeniería, Universidad “Valle del Momboy”</a:t>
            </a:r>
            <a:br>
              <a:rPr lang="es-VE" sz="2400" b="0">
                <a:effectLst/>
                <a:latin typeface="Barlow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VE" sz="2400" b="0">
                <a:effectLst/>
                <a:latin typeface="Barlow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Materia: Front End I</a:t>
            </a:r>
            <a:br>
              <a:rPr lang="es-VE" sz="2400" b="0">
                <a:effectLst/>
                <a:latin typeface="Barlow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VE" sz="2400" b="0">
                <a:effectLst/>
                <a:latin typeface="Barlow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Profesor: Brian Santelíz</a:t>
            </a:r>
            <a:br>
              <a:rPr lang="es-ES" sz="1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DC7E75D-044E-3897-8C1E-79BCA4C478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825" y="5344556"/>
            <a:ext cx="8862893" cy="1294445"/>
          </a:xfrm>
        </p:spPr>
        <p:txBody>
          <a:bodyPr>
            <a:noAutofit/>
          </a:bodyPr>
          <a:lstStyle/>
          <a:p>
            <a:r>
              <a:rPr lang="en-US">
                <a:latin typeface="Barlow" panose="00000500000000000000" pitchFamily="2" charset="0"/>
              </a:rPr>
              <a:t>Integrantes:</a:t>
            </a:r>
            <a:br>
              <a:rPr lang="en-US">
                <a:latin typeface="Barlow" panose="00000500000000000000" pitchFamily="2" charset="0"/>
              </a:rPr>
            </a:br>
            <a:br>
              <a:rPr lang="en-US">
                <a:latin typeface="Barlow" panose="00000500000000000000" pitchFamily="2" charset="0"/>
              </a:rPr>
            </a:br>
            <a:r>
              <a:rPr lang="en-US">
                <a:latin typeface="Barlow" panose="00000500000000000000" pitchFamily="2" charset="0"/>
              </a:rPr>
              <a:t>Luis Monsalve C.I. 30.380.310 | José Escalona C.I. </a:t>
            </a:r>
            <a:r>
              <a:rPr lang="es-ES" b="0" i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28.206.133 </a:t>
            </a:r>
            <a:br>
              <a:rPr lang="es-ES" b="0" i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</a:br>
            <a:r>
              <a:rPr lang="es-ES" b="0" i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Maikel Villegas C.I. 30.302.836 | Juan González C.I. 28.445.367</a:t>
            </a:r>
            <a:endParaRPr lang="es-ES">
              <a:latin typeface="Barlow" panose="00000500000000000000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B811DA-C731-8FDA-E724-F99ACB5B6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251" y="5146377"/>
            <a:ext cx="1492624" cy="14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5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0" y="6149202"/>
            <a:ext cx="4907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INDEX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679370" y="6149202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INDEX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AE77ACA-EE9C-EC55-10AB-E8EE1F10A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825" y="2478852"/>
            <a:ext cx="992657" cy="3670350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8F347D8-0DA4-3038-DFCE-B35BDDCCA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35" y="2474349"/>
            <a:ext cx="4387885" cy="3674853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7360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684933" y="6149202"/>
            <a:ext cx="353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LANDING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679369" y="6149202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LANDING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E04B92-7DAD-A116-181A-A4CDD2533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95" y="1953122"/>
            <a:ext cx="2792732" cy="4196080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3971B08-09EF-1B2D-656F-1D8538B19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948" y="2366587"/>
            <a:ext cx="903650" cy="3782615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10626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691218" y="6149202"/>
            <a:ext cx="353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LOGIN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679369" y="6149202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LOGIN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DCE5172-B33E-18B0-A1CA-7B284D73D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202" y="2397760"/>
            <a:ext cx="1641712" cy="3627120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A8986F8-91A2-6245-44CC-AFE8AEE4A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51" y="2103120"/>
            <a:ext cx="5372018" cy="3921760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53271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691218" y="6149202"/>
            <a:ext cx="353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REGISTER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082148" y="6149202"/>
            <a:ext cx="4505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REGISTER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2882B69-9E4C-0367-7AB0-0F5402AF9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521" y="2294164"/>
            <a:ext cx="1677227" cy="3855038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18F1DE3-B150-06D8-2A02-092FC6DA8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288383"/>
            <a:ext cx="4505331" cy="3860819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51229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562077" y="6149202"/>
            <a:ext cx="416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95000"/>
                  </a:schemeClr>
                </a:solidFill>
                <a:latin typeface="Barlow" panose="00000500000000000000" pitchFamily="2" charset="0"/>
              </a:rPr>
              <a:t>RESPONDER FORM MOVIL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5421086" y="6149202"/>
            <a:ext cx="5810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RESPONDER FORM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5C293B9-CE0A-243A-A93D-1731B0B33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086" y="2386099"/>
            <a:ext cx="5810594" cy="3688463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0557D06-7E27-608B-F199-30574AB56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322" y="2386100"/>
            <a:ext cx="2498042" cy="3685999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63184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562077" y="6149202"/>
            <a:ext cx="416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95000"/>
                  </a:schemeClr>
                </a:solidFill>
                <a:latin typeface="Barlow" panose="00000500000000000000" pitchFamily="2" charset="0"/>
              </a:rPr>
              <a:t>VER RESPUESTAS MOVIL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5421086" y="6149202"/>
            <a:ext cx="5810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VER RESPUESTAS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4C00A1-24F1-52F2-4899-58CD1C40F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226" y="2285915"/>
            <a:ext cx="2108234" cy="3863287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8DCB77-83C2-C998-D239-64EAFF338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576" y="2275308"/>
            <a:ext cx="4625546" cy="3873894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65538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412872" y="6149202"/>
            <a:ext cx="44649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95000"/>
                  </a:schemeClr>
                </a:solidFill>
                <a:latin typeface="Barlow" panose="00000500000000000000" pitchFamily="2" charset="0"/>
              </a:rPr>
              <a:t>BUSQUEDA DE FORM MOVIL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5947338" y="6149202"/>
            <a:ext cx="4758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BUSQUEDA DE FORM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42BA49-7016-1742-0A90-A1A155FBF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39" y="2165405"/>
            <a:ext cx="4758087" cy="3984898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CFB9548-3727-D9EE-2F90-8021CEB68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39" y="2236431"/>
            <a:ext cx="1058221" cy="3912771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56618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HEADERS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BB2129-8652-ACF7-29AB-7FF39F70DBF2}"/>
              </a:ext>
            </a:extLst>
          </p:cNvPr>
          <p:cNvSpPr txBox="1">
            <a:spLocks/>
          </p:cNvSpPr>
          <p:nvPr/>
        </p:nvSpPr>
        <p:spPr>
          <a:xfrm>
            <a:off x="403412" y="2320899"/>
            <a:ext cx="5122745" cy="4089913"/>
          </a:xfrm>
          <a:prstGeom prst="rect">
            <a:avLst/>
          </a:prstGeom>
        </p:spPr>
        <p:txBody>
          <a:bodyPr anchor="t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es-ES" sz="2000" dirty="0">
                <a:latin typeface="Barlow" panose="00000500000000000000" pitchFamily="2" charset="0"/>
              </a:rPr>
              <a:t>Los </a:t>
            </a:r>
            <a:r>
              <a:rPr lang="es-ES" sz="2000" dirty="0" err="1">
                <a:latin typeface="Barlow" panose="00000500000000000000" pitchFamily="2" charset="0"/>
              </a:rPr>
              <a:t>Headers</a:t>
            </a:r>
            <a:r>
              <a:rPr lang="es-ES" sz="2000" dirty="0">
                <a:latin typeface="Barlow" panose="00000500000000000000" pitchFamily="2" charset="0"/>
              </a:rPr>
              <a:t> fueron clasificados de diferentes formas</a:t>
            </a:r>
          </a:p>
          <a:p>
            <a:pPr marL="0" indent="0">
              <a:buFont typeface="Wingdings 2" charset="2"/>
              <a:buNone/>
            </a:pPr>
            <a:endParaRPr lang="es-ES" sz="2000" dirty="0">
              <a:latin typeface="Barlow" panose="00000500000000000000" pitchFamily="2" charset="0"/>
            </a:endParaRPr>
          </a:p>
          <a:p>
            <a:pPr marL="0" indent="0">
              <a:buFont typeface="Wingdings 2" charset="2"/>
              <a:buNone/>
            </a:pPr>
            <a:r>
              <a:rPr lang="es-ES" sz="2000" dirty="0">
                <a:latin typeface="Barlow" panose="00000500000000000000" pitchFamily="2" charset="0"/>
              </a:rPr>
              <a:t>El </a:t>
            </a:r>
            <a:r>
              <a:rPr lang="es-ES" sz="2000" dirty="0" err="1">
                <a:latin typeface="Barlow" panose="00000500000000000000" pitchFamily="2" charset="0"/>
              </a:rPr>
              <a:t>header</a:t>
            </a:r>
            <a:r>
              <a:rPr lang="es-ES" sz="2000" dirty="0">
                <a:latin typeface="Barlow" panose="00000500000000000000" pitchFamily="2" charset="0"/>
              </a:rPr>
              <a:t> para usuarios </a:t>
            </a:r>
            <a:r>
              <a:rPr lang="es-ES" sz="2000" dirty="0" err="1">
                <a:latin typeface="Barlow" panose="00000500000000000000" pitchFamily="2" charset="0"/>
              </a:rPr>
              <a:t>logueados</a:t>
            </a:r>
            <a:r>
              <a:rPr lang="es-ES" sz="2000" dirty="0">
                <a:latin typeface="Barlow" panose="00000500000000000000" pitchFamily="2" charset="0"/>
              </a:rPr>
              <a:t>: En donde mostrara el nombre del usuario, un icono de perfil y una barra de </a:t>
            </a:r>
            <a:r>
              <a:rPr lang="es-ES" sz="2000" dirty="0" err="1">
                <a:latin typeface="Barlow" panose="00000500000000000000" pitchFamily="2" charset="0"/>
              </a:rPr>
              <a:t>navegaci</a:t>
            </a:r>
            <a:r>
              <a:rPr lang="es-VE" sz="2000" dirty="0" err="1">
                <a:latin typeface="Barlow" panose="00000500000000000000" pitchFamily="2" charset="0"/>
              </a:rPr>
              <a:t>ón</a:t>
            </a:r>
            <a:endParaRPr lang="es-VE" sz="2000" dirty="0">
              <a:latin typeface="Barlow" panose="00000500000000000000" pitchFamily="2" charset="0"/>
            </a:endParaRPr>
          </a:p>
          <a:p>
            <a:pPr marL="0" indent="0">
              <a:buFont typeface="Wingdings 2" charset="2"/>
              <a:buNone/>
            </a:pPr>
            <a:endParaRPr lang="es-VE" sz="2000" dirty="0">
              <a:latin typeface="Barlow" panose="00000500000000000000" pitchFamily="2" charset="0"/>
            </a:endParaRPr>
          </a:p>
          <a:p>
            <a:pPr marL="0" indent="0">
              <a:buFont typeface="Wingdings 2" charset="2"/>
              <a:buNone/>
            </a:pPr>
            <a:r>
              <a:rPr lang="es-VE" sz="2000" dirty="0">
                <a:latin typeface="Barlow" panose="00000500000000000000" pitchFamily="2" charset="0"/>
              </a:rPr>
              <a:t>El </a:t>
            </a:r>
            <a:r>
              <a:rPr lang="es-VE" sz="2000" dirty="0" err="1">
                <a:latin typeface="Barlow" panose="00000500000000000000" pitchFamily="2" charset="0"/>
              </a:rPr>
              <a:t>header</a:t>
            </a:r>
            <a:r>
              <a:rPr lang="es-VE" sz="2000" dirty="0">
                <a:latin typeface="Barlow" panose="00000500000000000000" pitchFamily="2" charset="0"/>
              </a:rPr>
              <a:t> para usuarios sin </a:t>
            </a:r>
            <a:r>
              <a:rPr lang="es-VE" sz="2000" dirty="0" err="1">
                <a:latin typeface="Barlow" panose="00000500000000000000" pitchFamily="2" charset="0"/>
              </a:rPr>
              <a:t>loguear</a:t>
            </a:r>
            <a:r>
              <a:rPr lang="es-VE" sz="2000" dirty="0">
                <a:latin typeface="Barlow" panose="00000500000000000000" pitchFamily="2" charset="0"/>
              </a:rPr>
              <a:t>: En donde, se mostrara solamente los elementos de Inicio, Contactos y Mis Formularios</a:t>
            </a:r>
          </a:p>
          <a:p>
            <a:pPr marL="0" indent="0">
              <a:buFont typeface="Wingdings 2" charset="2"/>
              <a:buNone/>
            </a:pPr>
            <a:br>
              <a:rPr lang="es-VE" sz="2000" dirty="0">
                <a:latin typeface="Barlow" panose="00000500000000000000" pitchFamily="2" charset="0"/>
              </a:rPr>
            </a:br>
            <a:r>
              <a:rPr lang="es-VE" sz="2000" dirty="0">
                <a:latin typeface="Barlow" panose="00000500000000000000" pitchFamily="2" charset="0"/>
              </a:rPr>
              <a:t>Para mas información ver la imagen de la derecha</a:t>
            </a:r>
          </a:p>
          <a:p>
            <a:pPr marL="0" indent="0">
              <a:buFont typeface="Wingdings 2" charset="2"/>
              <a:buNone/>
            </a:pPr>
            <a:endParaRPr lang="es-VE" sz="2000" dirty="0">
              <a:latin typeface="Barlow" panose="00000500000000000000" pitchFamily="2" charset="0"/>
            </a:endParaRPr>
          </a:p>
          <a:p>
            <a:pPr marL="0" indent="0">
              <a:buFont typeface="Wingdings 2" charset="2"/>
              <a:buNone/>
            </a:pPr>
            <a:endParaRPr lang="es-ES" sz="2000" dirty="0">
              <a:latin typeface="Barlow" panose="00000500000000000000" pitchFamily="2" charset="0"/>
            </a:endParaRPr>
          </a:p>
          <a:p>
            <a:pPr marL="0" indent="0">
              <a:buFont typeface="Wingdings 2" charset="2"/>
              <a:buNone/>
            </a:pPr>
            <a:endParaRPr lang="es-ES" sz="2000" dirty="0">
              <a:latin typeface="Barlow" panose="00000500000000000000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EECA6CC-DCFD-A15A-DE95-207A19845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845" y="2155393"/>
            <a:ext cx="4425563" cy="44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907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07536A-C428-E655-5886-FB2F18A5B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5880"/>
            <a:ext cx="12192000" cy="1468800"/>
          </a:xfrm>
        </p:spPr>
        <p:txBody>
          <a:bodyPr/>
          <a:lstStyle/>
          <a:p>
            <a:pPr algn="ctr"/>
            <a:r>
              <a:rPr lang="es-VE" sz="8000" dirty="0"/>
              <a:t>MUCHAS GRACIAS POR SU ATENCIÓN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95757B1-BBCF-1049-8D1C-26D89A089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251" y="5146377"/>
            <a:ext cx="1492624" cy="14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36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9E48B-1B68-2980-B8C9-045644EC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Barlow" panose="00000500000000000000" pitchFamily="2" charset="0"/>
              </a:rPr>
              <a:t>DESCRIPCIÓN DEL PROYECTO</a:t>
            </a:r>
            <a:endParaRPr lang="es-ES">
              <a:latin typeface="Barlow" panose="00000500000000000000" pitchFamily="2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975BA7-FE29-14BA-8D2E-149EDE895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37440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>
                <a:latin typeface="Barlow" panose="00000500000000000000" pitchFamily="2" charset="0"/>
              </a:rPr>
              <a:t>La Rest-API permite a los usuarios registrarse e iniciar sesión para crear, modificar y eliminar sus propios quizzes. También pueden responder a los quizzes creados por otros usuarios y ver las respuestas de otros usuarios a sus propios quizzes. Los usuarios pueden buscar quizzes por categoría o por palabra clave, así como obtener una lista de los quizzes más populares. La API utiliza Node.js y Express para manejar las solicitudes HTTP entrantes y MongoDB para almacenar los datos. Los datos se presentan en un sitio web implementado con EJS y CSS para proporcionar una experiencia de usuario agradable. Además, la API cuenta con medidas de seguridad para proteger los datos de los usuarios y evitar la exposición de información confidencial con medidas de seguridad para proteger los datos de los usuarios y evitar la exposición de información confidencial.</a:t>
            </a:r>
          </a:p>
        </p:txBody>
      </p:sp>
    </p:spTree>
    <p:extLst>
      <p:ext uri="{BB962C8B-B14F-4D97-AF65-F5344CB8AC3E}">
        <p14:creationId xmlns:p14="http://schemas.microsoft.com/office/powerpoint/2010/main" val="246056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86D76-17FA-A557-4334-32A99B3E0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Barlow" panose="00000500000000000000" pitchFamily="2" charset="0"/>
              </a:rPr>
              <a:t>TIPOGRAFÍA</a:t>
            </a:r>
            <a:endParaRPr lang="es-ES">
              <a:latin typeface="Barlow" panose="00000500000000000000" pitchFamily="2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58F3D8-5DE1-A8E1-F556-ECEC3FF0E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2" y="2320899"/>
            <a:ext cx="11385176" cy="408991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000" dirty="0">
                <a:latin typeface="Barlow" panose="00000500000000000000" pitchFamily="2" charset="0"/>
              </a:rPr>
              <a:t>Barlow es la fuente seleccionada para toda la página web. Es una fuente versátil que ofrece una apariencia moderna y legible, lo que garantiza una experiencia agradable para los usuarios.</a:t>
            </a:r>
            <a:br>
              <a:rPr lang="es-ES" sz="2000" dirty="0">
                <a:latin typeface="Barlow" panose="00000500000000000000" pitchFamily="2" charset="0"/>
              </a:rPr>
            </a:br>
            <a:br>
              <a:rPr lang="es-ES" sz="2000" dirty="0">
                <a:latin typeface="Barlow" panose="00000500000000000000" pitchFamily="2" charset="0"/>
              </a:rPr>
            </a:br>
            <a:r>
              <a:rPr lang="es-ES" sz="2000" dirty="0">
                <a:latin typeface="Barlow" panose="00000500000000000000" pitchFamily="2" charset="0"/>
              </a:rPr>
              <a:t>Variantes disponibles:</a:t>
            </a:r>
            <a:br>
              <a:rPr lang="es-ES" sz="2000" dirty="0">
                <a:latin typeface="Barlow" panose="00000500000000000000" pitchFamily="2" charset="0"/>
              </a:rPr>
            </a:br>
            <a:br>
              <a:rPr lang="es-ES" sz="2000" dirty="0">
                <a:latin typeface="Barlow" panose="00000500000000000000" pitchFamily="2" charset="0"/>
              </a:rPr>
            </a:br>
            <a:r>
              <a:rPr lang="es-ES" sz="2000" dirty="0">
                <a:latin typeface="Barlow" panose="00000500000000000000" pitchFamily="2" charset="0"/>
              </a:rPr>
              <a:t>Barlow Regular</a:t>
            </a:r>
          </a:p>
          <a:p>
            <a:pPr marL="0" indent="0">
              <a:buNone/>
            </a:pPr>
            <a:r>
              <a:rPr lang="es-ES" sz="2000" b="1" dirty="0">
                <a:latin typeface="Barlow" panose="00000500000000000000" pitchFamily="2" charset="0"/>
              </a:rPr>
              <a:t>Barlow Bold</a:t>
            </a:r>
          </a:p>
          <a:p>
            <a:pPr marL="0" indent="0">
              <a:buNone/>
            </a:pPr>
            <a:r>
              <a:rPr lang="es-ES" sz="2000" b="1" i="1" dirty="0">
                <a:latin typeface="Barlow" panose="00000500000000000000" pitchFamily="2" charset="0"/>
              </a:rPr>
              <a:t>Barlow Bold Italic</a:t>
            </a:r>
            <a:br>
              <a:rPr lang="es-ES" sz="2000" dirty="0">
                <a:latin typeface="Barlow" panose="00000500000000000000" pitchFamily="2" charset="0"/>
              </a:rPr>
            </a:br>
            <a:br>
              <a:rPr lang="es-ES" sz="2000" dirty="0">
                <a:latin typeface="Barlow" panose="00000500000000000000" pitchFamily="2" charset="0"/>
              </a:rPr>
            </a:br>
            <a:r>
              <a:rPr lang="es-ES" sz="2000" dirty="0">
                <a:latin typeface="Barlow" panose="00000500000000000000" pitchFamily="2" charset="0"/>
              </a:rPr>
              <a:t>Barlow Regular se utilizará para el contenido de párrafos y textos generales. La variante </a:t>
            </a:r>
            <a:r>
              <a:rPr lang="es-ES" sz="2000" b="1" dirty="0">
                <a:latin typeface="Barlow" panose="00000500000000000000" pitchFamily="2" charset="0"/>
              </a:rPr>
              <a:t>Barlow Bold</a:t>
            </a:r>
            <a:r>
              <a:rPr lang="es-ES" sz="2000" dirty="0">
                <a:latin typeface="Barlow" panose="00000500000000000000" pitchFamily="2" charset="0"/>
              </a:rPr>
              <a:t> se aplicará a títulos principales y elementos que necesiten un mayor énfasis visual. Por otro lado, la variante </a:t>
            </a:r>
            <a:r>
              <a:rPr lang="es-ES" sz="2000" b="1" i="1" dirty="0">
                <a:latin typeface="Barlow" panose="00000500000000000000" pitchFamily="2" charset="0"/>
              </a:rPr>
              <a:t>Barlow Bold Italic </a:t>
            </a:r>
            <a:r>
              <a:rPr lang="es-ES" sz="2000" dirty="0">
                <a:latin typeface="Barlow" panose="00000500000000000000" pitchFamily="2" charset="0"/>
              </a:rPr>
              <a:t>se usará para añadir un toque especial en algunos casos específicos.</a:t>
            </a:r>
          </a:p>
        </p:txBody>
      </p:sp>
    </p:spTree>
    <p:extLst>
      <p:ext uri="{BB962C8B-B14F-4D97-AF65-F5344CB8AC3E}">
        <p14:creationId xmlns:p14="http://schemas.microsoft.com/office/powerpoint/2010/main" val="1581719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F2F03-8A4C-8387-9A9A-6A9FA1481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Barlow" panose="00000500000000000000" pitchFamily="2" charset="0"/>
              </a:rPr>
              <a:t>PALETA DE COLORES</a:t>
            </a:r>
            <a:endParaRPr lang="es-ES">
              <a:latin typeface="Barlow" panose="00000500000000000000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DAE03D4-7013-F084-3DBE-5B9FB3BA3B90}"/>
              </a:ext>
            </a:extLst>
          </p:cNvPr>
          <p:cNvSpPr/>
          <p:nvPr/>
        </p:nvSpPr>
        <p:spPr>
          <a:xfrm>
            <a:off x="215152" y="2348752"/>
            <a:ext cx="11761694" cy="428805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D21E678-85C8-B933-FF44-F332C017B52C}"/>
              </a:ext>
            </a:extLst>
          </p:cNvPr>
          <p:cNvSpPr/>
          <p:nvPr/>
        </p:nvSpPr>
        <p:spPr>
          <a:xfrm>
            <a:off x="403412" y="2780334"/>
            <a:ext cx="1655294" cy="2132323"/>
          </a:xfrm>
          <a:prstGeom prst="rect">
            <a:avLst/>
          </a:prstGeom>
          <a:solidFill>
            <a:srgbClr val="1D55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14F3626-CE7D-EDAB-598A-114FB2BD20EF}"/>
              </a:ext>
            </a:extLst>
          </p:cNvPr>
          <p:cNvSpPr/>
          <p:nvPr/>
        </p:nvSpPr>
        <p:spPr>
          <a:xfrm>
            <a:off x="7700825" y="2780081"/>
            <a:ext cx="1655294" cy="2132323"/>
          </a:xfrm>
          <a:prstGeom prst="rect">
            <a:avLst/>
          </a:prstGeom>
          <a:solidFill>
            <a:srgbClr val="BCD4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F716E68-EB7E-5B6F-F183-D8BF159CFC60}"/>
              </a:ext>
            </a:extLst>
          </p:cNvPr>
          <p:cNvSpPr/>
          <p:nvPr/>
        </p:nvSpPr>
        <p:spPr>
          <a:xfrm>
            <a:off x="5268352" y="2784816"/>
            <a:ext cx="1655294" cy="2132322"/>
          </a:xfrm>
          <a:prstGeom prst="rect">
            <a:avLst/>
          </a:prstGeom>
          <a:solidFill>
            <a:srgbClr val="809E3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187CF84-410A-039D-13E5-B875AC9B395E}"/>
              </a:ext>
            </a:extLst>
          </p:cNvPr>
          <p:cNvSpPr/>
          <p:nvPr/>
        </p:nvSpPr>
        <p:spPr>
          <a:xfrm>
            <a:off x="2835881" y="2780332"/>
            <a:ext cx="1655294" cy="2132323"/>
          </a:xfrm>
          <a:prstGeom prst="rect">
            <a:avLst/>
          </a:prstGeom>
          <a:solidFill>
            <a:srgbClr val="88C4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0D539B8A-C9D4-D479-8A67-E16F622E6B67}"/>
              </a:ext>
            </a:extLst>
          </p:cNvPr>
          <p:cNvSpPr/>
          <p:nvPr/>
        </p:nvSpPr>
        <p:spPr>
          <a:xfrm>
            <a:off x="10133290" y="2780334"/>
            <a:ext cx="1655294" cy="2132321"/>
          </a:xfrm>
          <a:prstGeom prst="rect">
            <a:avLst/>
          </a:prstGeom>
          <a:solidFill>
            <a:srgbClr val="86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C684118-49F3-4BF6-9037-ACFEC31FD7EF}"/>
              </a:ext>
            </a:extLst>
          </p:cNvPr>
          <p:cNvSpPr txBox="1"/>
          <p:nvPr/>
        </p:nvSpPr>
        <p:spPr>
          <a:xfrm>
            <a:off x="640993" y="2352982"/>
            <a:ext cx="118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>
                    <a:lumMod val="75000"/>
                    <a:lumOff val="25000"/>
                  </a:schemeClr>
                </a:solidFill>
              </a:rPr>
              <a:t>#1d555b</a:t>
            </a:r>
            <a:endParaRPr lang="es-ES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25E0CA6-C75C-4D29-8F95-4B8433898EE5}"/>
              </a:ext>
            </a:extLst>
          </p:cNvPr>
          <p:cNvSpPr txBox="1"/>
          <p:nvPr/>
        </p:nvSpPr>
        <p:spPr>
          <a:xfrm>
            <a:off x="7926384" y="2350779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>
                    <a:lumMod val="75000"/>
                    <a:lumOff val="25000"/>
                  </a:schemeClr>
                </a:solidFill>
              </a:rPr>
              <a:t>#bcd4de</a:t>
            </a:r>
            <a:endParaRPr lang="es-ES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B093BFC-240F-34EA-A313-8864F57965C4}"/>
              </a:ext>
            </a:extLst>
          </p:cNvPr>
          <p:cNvSpPr txBox="1"/>
          <p:nvPr/>
        </p:nvSpPr>
        <p:spPr>
          <a:xfrm>
            <a:off x="5527574" y="2352982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>
                    <a:lumMod val="75000"/>
                    <a:lumOff val="25000"/>
                  </a:schemeClr>
                </a:solidFill>
              </a:rPr>
              <a:t>#809e3e</a:t>
            </a:r>
            <a:endParaRPr lang="es-ES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3E85548-0C63-2276-A180-4DB5475FE3DE}"/>
              </a:ext>
            </a:extLst>
          </p:cNvPr>
          <p:cNvSpPr txBox="1"/>
          <p:nvPr/>
        </p:nvSpPr>
        <p:spPr>
          <a:xfrm>
            <a:off x="3103919" y="2352982"/>
            <a:ext cx="1119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>
                    <a:lumMod val="75000"/>
                    <a:lumOff val="25000"/>
                  </a:schemeClr>
                </a:solidFill>
              </a:rPr>
              <a:t>#88c426</a:t>
            </a:r>
            <a:endParaRPr lang="es-ES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6C5C5AD-6E90-3172-0FAF-F202E2B008C8}"/>
              </a:ext>
            </a:extLst>
          </p:cNvPr>
          <p:cNvSpPr txBox="1"/>
          <p:nvPr/>
        </p:nvSpPr>
        <p:spPr>
          <a:xfrm>
            <a:off x="10410145" y="2348689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>
                    <a:lumMod val="75000"/>
                    <a:lumOff val="25000"/>
                  </a:schemeClr>
                </a:solidFill>
              </a:rPr>
              <a:t>#860000</a:t>
            </a:r>
            <a:endParaRPr lang="es-ES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D8D01FB-ED13-490F-923E-31441A4BEA26}"/>
              </a:ext>
            </a:extLst>
          </p:cNvPr>
          <p:cNvSpPr txBox="1"/>
          <p:nvPr/>
        </p:nvSpPr>
        <p:spPr>
          <a:xfrm>
            <a:off x="345140" y="4968535"/>
            <a:ext cx="1771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0" i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Se empleará para el encabezado y fondos de la página. Con su tonalidad profunda y serena, este color crea un ambiente acogedor y establece una identidad visual sólida.</a:t>
            </a:r>
            <a:endParaRPr lang="es-ES" sz="120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B5E45B6-C95A-EE24-87BE-814FD1017E21}"/>
              </a:ext>
            </a:extLst>
          </p:cNvPr>
          <p:cNvSpPr txBox="1"/>
          <p:nvPr/>
        </p:nvSpPr>
        <p:spPr>
          <a:xfrm>
            <a:off x="2719335" y="4966192"/>
            <a:ext cx="1901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0" i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Se usará para títulos, botones y alertas. El tono verde vibrante comunica vitalidad y destaca elementos clave, llamando la atención del usuario hacia acciones importantes.</a:t>
            </a:r>
            <a:endParaRPr lang="es-ES" sz="120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A7D9814-D959-E89C-2BF0-5D34ECCB632E}"/>
              </a:ext>
            </a:extLst>
          </p:cNvPr>
          <p:cNvSpPr txBox="1"/>
          <p:nvPr/>
        </p:nvSpPr>
        <p:spPr>
          <a:xfrm>
            <a:off x="5210081" y="4968535"/>
            <a:ext cx="1771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0" i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Se empleará para complementar ciertos diseños y aportar un toque de frescura. Este color agrega dinamismo y sutileza a la página.</a:t>
            </a:r>
            <a:endParaRPr lang="es-ES" sz="120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47D00BD-A7BA-7DD0-01C9-988BA95C0D94}"/>
              </a:ext>
            </a:extLst>
          </p:cNvPr>
          <p:cNvSpPr txBox="1"/>
          <p:nvPr/>
        </p:nvSpPr>
        <p:spPr>
          <a:xfrm>
            <a:off x="7642554" y="4968535"/>
            <a:ext cx="17718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0" i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Se utilizará para ciertos fondos, aportando claridad y equilibrio. Su tonalidad suave no distraerá al usuario, permitiendo una lectura cómoda..</a:t>
            </a:r>
            <a:endParaRPr lang="es-ES" sz="120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FD9D60C-A5D7-9505-755E-7CD7F1B2413D}"/>
              </a:ext>
            </a:extLst>
          </p:cNvPr>
          <p:cNvSpPr txBox="1"/>
          <p:nvPr/>
        </p:nvSpPr>
        <p:spPr>
          <a:xfrm>
            <a:off x="10075019" y="4966192"/>
            <a:ext cx="17718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0" i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Se utilizará para destacar botones específicos o llamadas a la acción importantes. El color rojo intenso evoca urgencia y motivación para el usuario.</a:t>
            </a:r>
            <a:endParaRPr lang="es-ES" sz="120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634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04AF0E-A824-AA90-958F-7E5FA227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MOCKUPS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1F1D7BF-BD73-EC17-AAC6-2B592DC00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3" y="2539276"/>
            <a:ext cx="3326983" cy="2465294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CE765DB-F488-7611-176F-B1A55078B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696" y="2539276"/>
            <a:ext cx="4039574" cy="2465294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7335636-0698-EDD5-B825-6429F6E945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430" y="2539276"/>
            <a:ext cx="3136017" cy="2464013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650D56E-42FC-8697-3EC5-DAE04E624C40}"/>
              </a:ext>
            </a:extLst>
          </p:cNvPr>
          <p:cNvSpPr txBox="1"/>
          <p:nvPr/>
        </p:nvSpPr>
        <p:spPr>
          <a:xfrm>
            <a:off x="367553" y="5129899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LANDING PAGE</a:t>
            </a:r>
            <a:endParaRPr lang="es-ES" sz="2800" b="1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975686C-6774-5A63-8B00-C63629865019}"/>
              </a:ext>
            </a:extLst>
          </p:cNvPr>
          <p:cNvSpPr txBox="1"/>
          <p:nvPr/>
        </p:nvSpPr>
        <p:spPr>
          <a:xfrm>
            <a:off x="4432507" y="5129899"/>
            <a:ext cx="33269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CONTACTO, INDEX Y LANDING PAGE</a:t>
            </a:r>
            <a:endParaRPr lang="es-ES" sz="2800" b="1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0D2BA8F-186C-CDB8-7FF2-558B26321BA0}"/>
              </a:ext>
            </a:extLst>
          </p:cNvPr>
          <p:cNvSpPr txBox="1"/>
          <p:nvPr/>
        </p:nvSpPr>
        <p:spPr>
          <a:xfrm>
            <a:off x="8592946" y="5129899"/>
            <a:ext cx="33269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LANDING PAGE, INDEX Y FORMULARIO</a:t>
            </a:r>
            <a:endParaRPr lang="es-ES" sz="2800" b="1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092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04AF0E-A824-AA90-958F-7E5FA227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MOCKUPS</a:t>
            </a:r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50D56E-42FC-8697-3EC5-DAE04E624C40}"/>
              </a:ext>
            </a:extLst>
          </p:cNvPr>
          <p:cNvSpPr txBox="1"/>
          <p:nvPr/>
        </p:nvSpPr>
        <p:spPr>
          <a:xfrm>
            <a:off x="182469" y="5129899"/>
            <a:ext cx="33269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LANDING PAGE Y CONTACTO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34489A7-7E27-2EE2-D95C-84CA4CA1F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3" y="2539276"/>
            <a:ext cx="2956816" cy="2464013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F4D4D08-AFE9-6D26-3E97-9DD2CA83A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449" y="2539274"/>
            <a:ext cx="3696020" cy="2464013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B909440-6EAF-6CF9-675D-FE286830B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550" y="2539275"/>
            <a:ext cx="2753897" cy="2464013"/>
          </a:xfrm>
          <a:prstGeom prst="rect">
            <a:avLst/>
          </a:prstGeom>
          <a:ln w="57150">
            <a:solidFill>
              <a:schemeClr val="tx1">
                <a:lumMod val="85000"/>
              </a:schemeClr>
            </a:solidFill>
          </a:ln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48626268-2EA6-19E6-CB08-312C9D17E08A}"/>
              </a:ext>
            </a:extLst>
          </p:cNvPr>
          <p:cNvSpPr txBox="1"/>
          <p:nvPr/>
        </p:nvSpPr>
        <p:spPr>
          <a:xfrm>
            <a:off x="8784006" y="5101079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INDEX</a:t>
            </a:r>
            <a:endParaRPr lang="es-ES" sz="2800" b="1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22468CC-1922-1261-F3BD-29AD394705E2}"/>
              </a:ext>
            </a:extLst>
          </p:cNvPr>
          <p:cNvSpPr txBox="1"/>
          <p:nvPr/>
        </p:nvSpPr>
        <p:spPr>
          <a:xfrm>
            <a:off x="4533967" y="5129898"/>
            <a:ext cx="33269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tx1">
                    <a:lumMod val="95000"/>
                  </a:schemeClr>
                </a:solidFill>
                <a:latin typeface="Barlow" panose="00000500000000000000" pitchFamily="2" charset="0"/>
              </a:rPr>
              <a:t>INICIO DE SESIÓN Y REGISTRO</a:t>
            </a:r>
            <a:endParaRPr lang="es-ES" sz="2800" b="1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003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DE9BA5-B5A9-3963-A45E-EFE8FC1E2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600" y="2274474"/>
            <a:ext cx="1739238" cy="3841783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783727" y="6149202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CONTACTO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93AB8A0-70B3-8ECC-8AB1-2585476AA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084" y="2117998"/>
            <a:ext cx="5105105" cy="3998259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838144" y="6149202"/>
            <a:ext cx="332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CONTACTO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23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612219" y="6149202"/>
            <a:ext cx="370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CREAR FORMS 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6008914" y="6149202"/>
            <a:ext cx="4655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CREAR FORMS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838F881-20EC-2967-E03D-32311FC37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63" y="2262412"/>
            <a:ext cx="1490767" cy="3736856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D43EBE0-278C-AEA4-CA50-7C524D02E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04120"/>
            <a:ext cx="4493727" cy="3970110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0117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8E8CE-53E6-9C71-40D5-6CE3F2A2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/>
              <a:t>WIREFRAMES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31ADF4-3ABA-8471-529C-595C176A0E72}"/>
              </a:ext>
            </a:extLst>
          </p:cNvPr>
          <p:cNvSpPr txBox="1"/>
          <p:nvPr/>
        </p:nvSpPr>
        <p:spPr>
          <a:xfrm>
            <a:off x="822806" y="6149202"/>
            <a:ext cx="3198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ERROR MOVIL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F2DEAC-EDC7-B458-5634-011C2F4D41FB}"/>
              </a:ext>
            </a:extLst>
          </p:cNvPr>
          <p:cNvSpPr txBox="1"/>
          <p:nvPr/>
        </p:nvSpPr>
        <p:spPr>
          <a:xfrm>
            <a:off x="5244045" y="6149202"/>
            <a:ext cx="626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0" dirty="0">
                <a:solidFill>
                  <a:schemeClr val="tx1">
                    <a:lumMod val="95000"/>
                  </a:schemeClr>
                </a:solidFill>
                <a:effectLst/>
                <a:latin typeface="Barlow" panose="00000500000000000000" pitchFamily="2" charset="0"/>
              </a:rPr>
              <a:t>ERROR PC</a:t>
            </a:r>
            <a:endParaRPr lang="es-ES" sz="2800" b="1" dirty="0">
              <a:solidFill>
                <a:schemeClr val="tx1">
                  <a:lumMod val="95000"/>
                </a:schemeClr>
              </a:solidFill>
              <a:latin typeface="Barlow" panose="00000500000000000000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9D7DE33-8CA1-8BAC-6AFD-C11E9218F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34" y="2239675"/>
            <a:ext cx="2990078" cy="3909527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1452B84-ADD9-3D85-4264-1820BD18C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527" y="2109047"/>
            <a:ext cx="6052667" cy="4040155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014591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Citable</Template>
  <TotalTime>93</TotalTime>
  <Words>615</Words>
  <Application>Microsoft Office PowerPoint</Application>
  <PresentationFormat>Panorámica</PresentationFormat>
  <Paragraphs>66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Barlow</vt:lpstr>
      <vt:lpstr>Century Gothic</vt:lpstr>
      <vt:lpstr>Times New Roman</vt:lpstr>
      <vt:lpstr>Wingdings 2</vt:lpstr>
      <vt:lpstr>Citable</vt:lpstr>
      <vt:lpstr>MANUAL CREATIVO  Facultad de Ingeniería, Universidad “Valle del Momboy” Materia: Front End I Profesor: Brian Santelíz </vt:lpstr>
      <vt:lpstr>DESCRIPCIÓN DEL PROYECTO</vt:lpstr>
      <vt:lpstr>TIPOGRAFÍA</vt:lpstr>
      <vt:lpstr>PALETA DE COLORES</vt:lpstr>
      <vt:lpstr>MOCKUPS</vt:lpstr>
      <vt:lpstr>MOCKUPS</vt:lpstr>
      <vt:lpstr>WIREFRAMES</vt:lpstr>
      <vt:lpstr>WIREFRAMES</vt:lpstr>
      <vt:lpstr>WIREFRAMES</vt:lpstr>
      <vt:lpstr>WIREFRAMES</vt:lpstr>
      <vt:lpstr>WIREFRAMES</vt:lpstr>
      <vt:lpstr>WIREFRAMES</vt:lpstr>
      <vt:lpstr>WIREFRAMES</vt:lpstr>
      <vt:lpstr>WIREFRAMES</vt:lpstr>
      <vt:lpstr>WIREFRAMES</vt:lpstr>
      <vt:lpstr>WIREFRAMES</vt:lpstr>
      <vt:lpstr>HEADERS</vt:lpstr>
      <vt:lpstr>MUCHAS GRACIAS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CREATIVO Facultad de Ingeniería, Universidad “Valle del Momboy”</dc:title>
  <dc:creator>Luis Monsalve</dc:creator>
  <cp:lastModifiedBy>Maikel Villegas</cp:lastModifiedBy>
  <cp:revision>6</cp:revision>
  <dcterms:created xsi:type="dcterms:W3CDTF">2023-08-07T06:41:43Z</dcterms:created>
  <dcterms:modified xsi:type="dcterms:W3CDTF">2023-08-07T09:20:06Z</dcterms:modified>
</cp:coreProperties>
</file>

<file path=docProps/thumbnail.jpeg>
</file>